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7" r:id="rId2"/>
    <p:sldId id="321" r:id="rId3"/>
    <p:sldId id="333" r:id="rId4"/>
    <p:sldId id="320" r:id="rId5"/>
    <p:sldId id="323" r:id="rId6"/>
    <p:sldId id="332" r:id="rId7"/>
    <p:sldId id="324" r:id="rId8"/>
    <p:sldId id="325" r:id="rId9"/>
    <p:sldId id="334" r:id="rId10"/>
    <p:sldId id="335" r:id="rId11"/>
    <p:sldId id="336" r:id="rId12"/>
    <p:sldId id="337" r:id="rId13"/>
    <p:sldId id="326" r:id="rId14"/>
    <p:sldId id="327" r:id="rId15"/>
    <p:sldId id="329" r:id="rId16"/>
    <p:sldId id="330" r:id="rId17"/>
    <p:sldId id="331" r:id="rId18"/>
    <p:sldId id="322" r:id="rId1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0A8A6"/>
    <a:srgbClr val="232C39"/>
    <a:srgbClr val="822433"/>
    <a:srgbClr val="692725"/>
    <a:srgbClr val="FF4F4F"/>
    <a:srgbClr val="6C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Stile scuro 2 - Colore 1/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8330" autoAdjust="0"/>
  </p:normalViewPr>
  <p:slideViewPr>
    <p:cSldViewPr>
      <p:cViewPr varScale="1">
        <p:scale>
          <a:sx n="66" d="100"/>
          <a:sy n="66" d="100"/>
        </p:scale>
        <p:origin x="150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a\Desktop\TEST%20OGGETTIVO\NEW%20LR%20FULL-ANCHOR\WLR\NO%20MCA\RISULTATI%20-%20FULL.ANCHOR%20-%20SELECTED-WLR%20-%20stereo%20-7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a\Desktop\TEST%20OGGETTIVO\risultati-MCA-DOWNMIX%20%20new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a\Desktop\TEST%20OGGETTIVO\SPEECH-MUSIC\risultati%20-%20DA5A8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drea\Desktop\TEST%20OGGETTIVO\risultati%20-%20PESATURAlowfreq%20-%20COMPLET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HELM</c:v>
          </c:tx>
          <c:invertIfNegative val="0"/>
          <c:cat>
            <c:strRef>
              <c:f>STAT!$A$2:$B$2</c:f>
              <c:strCache>
                <c:ptCount val="2"/>
                <c:pt idx="0">
                  <c:v>MEDIANA TOTALE</c:v>
                </c:pt>
                <c:pt idx="1">
                  <c:v>MEDIA TOTALE</c:v>
                </c:pt>
              </c:strCache>
            </c:strRef>
          </c:cat>
          <c:val>
            <c:numRef>
              <c:f>(STAT!$A$3;STAT!$D$3)</c:f>
              <c:numCache>
                <c:formatCode>0.00</c:formatCode>
                <c:ptCount val="2"/>
                <c:pt idx="0">
                  <c:v>0.83119999999999905</c:v>
                </c:pt>
                <c:pt idx="1">
                  <c:v>1.2317999999999998</c:v>
                </c:pt>
              </c:numCache>
            </c:numRef>
          </c:val>
        </c:ser>
        <c:ser>
          <c:idx val="1"/>
          <c:order val="1"/>
          <c:tx>
            <c:v>1770-2</c:v>
          </c:tx>
          <c:invertIfNegative val="0"/>
          <c:cat>
            <c:strRef>
              <c:f>STAT!$A$2:$B$2</c:f>
              <c:strCache>
                <c:ptCount val="2"/>
                <c:pt idx="0">
                  <c:v>MEDIANA TOTALE</c:v>
                </c:pt>
                <c:pt idx="1">
                  <c:v>MEDIA TOTALE</c:v>
                </c:pt>
              </c:strCache>
            </c:strRef>
          </c:cat>
          <c:val>
            <c:numRef>
              <c:f>(STAT!$B$3;STAT!$E$3)</c:f>
              <c:numCache>
                <c:formatCode>0.000</c:formatCode>
                <c:ptCount val="2"/>
                <c:pt idx="0">
                  <c:v>1.2233979591836726</c:v>
                </c:pt>
                <c:pt idx="1">
                  <c:v>1.9117062499999997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8568432"/>
        <c:axId val="178566472"/>
      </c:barChart>
      <c:catAx>
        <c:axId val="178568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78566472"/>
        <c:crosses val="autoZero"/>
        <c:auto val="1"/>
        <c:lblAlgn val="ctr"/>
        <c:lblOffset val="100"/>
        <c:noMultiLvlLbl val="0"/>
      </c:catAx>
      <c:valAx>
        <c:axId val="17856647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785684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HELM</c:v>
          </c:tx>
          <c:invertIfNegative val="0"/>
          <c:cat>
            <c:strRef>
              <c:f>'HELM ORIGINAL'!$G$13:$H$13</c:f>
              <c:strCache>
                <c:ptCount val="2"/>
                <c:pt idx="0">
                  <c:v>MEDIA</c:v>
                </c:pt>
                <c:pt idx="1">
                  <c:v>MEDIANA</c:v>
                </c:pt>
              </c:strCache>
            </c:strRef>
          </c:cat>
          <c:val>
            <c:numRef>
              <c:f>'HELM ORIGINAL'!$G$14:$H$14</c:f>
              <c:numCache>
                <c:formatCode>0.000</c:formatCode>
                <c:ptCount val="2"/>
                <c:pt idx="0">
                  <c:v>0.91461428571428527</c:v>
                </c:pt>
                <c:pt idx="1">
                  <c:v>0.33859999999999957</c:v>
                </c:pt>
              </c:numCache>
            </c:numRef>
          </c:val>
        </c:ser>
        <c:ser>
          <c:idx val="1"/>
          <c:order val="1"/>
          <c:tx>
            <c:v>1770-2</c:v>
          </c:tx>
          <c:invertIfNegative val="0"/>
          <c:cat>
            <c:strRef>
              <c:f>'HELM ORIGINAL'!$G$13:$H$13</c:f>
              <c:strCache>
                <c:ptCount val="2"/>
                <c:pt idx="0">
                  <c:v>MEDIA</c:v>
                </c:pt>
                <c:pt idx="1">
                  <c:v>MEDIANA</c:v>
                </c:pt>
              </c:strCache>
            </c:strRef>
          </c:cat>
          <c:val>
            <c:numRef>
              <c:f>'HELM ORIGINAL'!$G$4:$H$4</c:f>
              <c:numCache>
                <c:formatCode>0.000</c:formatCode>
                <c:ptCount val="2"/>
                <c:pt idx="0">
                  <c:v>2.7414714285714283</c:v>
                </c:pt>
                <c:pt idx="1">
                  <c:v>2.1149999999999984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8567648"/>
        <c:axId val="178568040"/>
      </c:barChart>
      <c:catAx>
        <c:axId val="178567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78568040"/>
        <c:crosses val="autoZero"/>
        <c:auto val="1"/>
        <c:lblAlgn val="ctr"/>
        <c:lblOffset val="100"/>
        <c:noMultiLvlLbl val="0"/>
      </c:catAx>
      <c:valAx>
        <c:axId val="178568040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crossAx val="1785676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HELM</c:v>
          </c:tx>
          <c:invertIfNegative val="0"/>
          <c:cat>
            <c:strLit>
              <c:ptCount val="1"/>
              <c:pt idx="0">
                <c:v>DevStd</c:v>
              </c:pt>
            </c:strLit>
          </c:cat>
          <c:val>
            <c:numRef>
              <c:f>Foglio1!$I$11</c:f>
              <c:numCache>
                <c:formatCode>0.0000</c:formatCode>
                <c:ptCount val="1"/>
                <c:pt idx="0">
                  <c:v>1.5905955126932811</c:v>
                </c:pt>
              </c:numCache>
            </c:numRef>
          </c:val>
        </c:ser>
        <c:ser>
          <c:idx val="1"/>
          <c:order val="1"/>
          <c:tx>
            <c:v>1770-2</c:v>
          </c:tx>
          <c:invertIfNegative val="0"/>
          <c:val>
            <c:numRef>
              <c:f>Foglio1!$M$11</c:f>
              <c:numCache>
                <c:formatCode>0.0000</c:formatCode>
                <c:ptCount val="1"/>
                <c:pt idx="0">
                  <c:v>1.8883659848341294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8562160"/>
        <c:axId val="177399288"/>
      </c:barChart>
      <c:catAx>
        <c:axId val="178562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77399288"/>
        <c:crosses val="autoZero"/>
        <c:auto val="1"/>
        <c:lblAlgn val="ctr"/>
        <c:lblOffset val="100"/>
        <c:noMultiLvlLbl val="0"/>
      </c:catAx>
      <c:valAx>
        <c:axId val="177399288"/>
        <c:scaling>
          <c:orientation val="minMax"/>
        </c:scaling>
        <c:delete val="0"/>
        <c:axPos val="l"/>
        <c:majorGridlines/>
        <c:numFmt formatCode="0.0000" sourceLinked="1"/>
        <c:majorTickMark val="out"/>
        <c:minorTickMark val="none"/>
        <c:tickLblPos val="nextTo"/>
        <c:crossAx val="1785621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HELM</c:v>
          </c:tx>
          <c:invertIfNegative val="0"/>
          <c:cat>
            <c:strLit>
              <c:ptCount val="1"/>
              <c:pt idx="0">
                <c:v>DevStd</c:v>
              </c:pt>
            </c:strLit>
          </c:cat>
          <c:val>
            <c:numRef>
              <c:f>Foglio1!$B$25</c:f>
              <c:numCache>
                <c:formatCode>0.000</c:formatCode>
                <c:ptCount val="1"/>
                <c:pt idx="0">
                  <c:v>1.4802537180807132</c:v>
                </c:pt>
              </c:numCache>
            </c:numRef>
          </c:val>
        </c:ser>
        <c:ser>
          <c:idx val="1"/>
          <c:order val="1"/>
          <c:tx>
            <c:v>1770-2</c:v>
          </c:tx>
          <c:invertIfNegative val="0"/>
          <c:cat>
            <c:strLit>
              <c:ptCount val="1"/>
              <c:pt idx="0">
                <c:v>DevStd</c:v>
              </c:pt>
            </c:strLit>
          </c:cat>
          <c:val>
            <c:numRef>
              <c:f>Foglio1!$C$25</c:f>
              <c:numCache>
                <c:formatCode>0.000</c:formatCode>
                <c:ptCount val="1"/>
                <c:pt idx="0">
                  <c:v>2.0412584987668461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4024448"/>
        <c:axId val="214026016"/>
      </c:barChart>
      <c:catAx>
        <c:axId val="214024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14026016"/>
        <c:crosses val="autoZero"/>
        <c:auto val="1"/>
        <c:lblAlgn val="ctr"/>
        <c:lblOffset val="100"/>
        <c:noMultiLvlLbl val="0"/>
      </c:catAx>
      <c:valAx>
        <c:axId val="214026016"/>
        <c:scaling>
          <c:orientation val="minMax"/>
        </c:scaling>
        <c:delete val="0"/>
        <c:axPos val="l"/>
        <c:majorGridlines/>
        <c:numFmt formatCode="0.000" sourceLinked="1"/>
        <c:majorTickMark val="out"/>
        <c:minorTickMark val="none"/>
        <c:tickLblPos val="nextTo"/>
        <c:crossAx val="2140244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1DD8B-D4F0-4F07-AB18-E9EA7FBCD659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A7C0A4-B677-4FCA-9382-52D67A23CCB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0994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This describe the current algorithm for detecting programme loudness level in</a:t>
            </a:r>
            <a:r>
              <a:rPr lang="en-GB" baseline="0" dirty="0" smtClean="0"/>
              <a:t> broadcasting </a:t>
            </a:r>
            <a:r>
              <a:rPr lang="en-GB" dirty="0" smtClean="0"/>
              <a:t>as</a:t>
            </a:r>
            <a:r>
              <a:rPr lang="en-GB" baseline="0" dirty="0" smtClean="0"/>
              <a:t> recommended in ITU-R.BS1770-3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2212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Left Surround and Right Surround channels frequency weighting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32310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LFE channel frequency weighting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3326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 smtClean="0"/>
              <a:t>Recursive as opposite to relative, implemented to focus the measurement on “foreground sounds” only.</a:t>
            </a:r>
          </a:p>
          <a:p>
            <a:r>
              <a:rPr lang="en-GB" sz="1200" dirty="0" smtClean="0"/>
              <a:t>By iterating the process the computation is independent from the original loudness modulation of the content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3566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PILL is designed </a:t>
            </a:r>
            <a:r>
              <a:rPr lang="en-US" sz="1200" dirty="0" smtClean="0"/>
              <a:t>to detect fast changes in the short-term loudness level that may annoy listeners.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err="1" smtClean="0"/>
              <a:t>MaxPILL</a:t>
            </a:r>
            <a:r>
              <a:rPr lang="en-US" sz="1200" dirty="0" smtClean="0"/>
              <a:t> could help defining the upper higher loudness level to not be exceeded in order to prevent annoyance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 smtClean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8221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smtClean="0"/>
              <a:t>OBJECTIVE TESTS</a:t>
            </a:r>
            <a:r>
              <a:rPr lang="en-US" sz="1200" dirty="0" smtClean="0"/>
              <a:t>: we compared measurements performed with ITU-R.BS1770-2 compliant meter and H.E.L.M. meter    DEVIATION</a:t>
            </a: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08134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 smtClean="0"/>
              <a:t>SUBJECTIVE TESTS</a:t>
            </a:r>
            <a:r>
              <a:rPr lang="en-US" sz="1200" dirty="0" smtClean="0"/>
              <a:t>: 30 subjects assessed normalizations performed with BS1770-2 compliant meter and H.E.L.M. meter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44382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The correlation with human </a:t>
            </a:r>
            <a:r>
              <a:rPr lang="en-GB" sz="1200" noProof="1" smtClean="0"/>
              <a:t>hearing</a:t>
            </a:r>
            <a:r>
              <a:rPr lang="en-GB" sz="1200" dirty="0" smtClean="0"/>
              <a:t> of all content of any genre, style and format, including stereo and multichannel audio 5.1 surround sound is improved. </a:t>
            </a:r>
            <a:endParaRPr lang="en-GB" dirty="0" smtClean="0"/>
          </a:p>
          <a:p>
            <a:pPr marL="0" indent="0">
              <a:buNone/>
            </a:pPr>
            <a:r>
              <a:rPr lang="en-GB" sz="1200" dirty="0" smtClean="0"/>
              <a:t>Possibly, the algorithm can be used as a basis model for assessing loudness level of feature films presented in theatres.</a:t>
            </a:r>
          </a:p>
          <a:p>
            <a:pPr marL="0" indent="0">
              <a:buNone/>
            </a:pPr>
            <a:r>
              <a:rPr lang="en-GB" sz="1200" dirty="0" smtClean="0"/>
              <a:t>Redesigning the channels weighting in terms of frequency and gain would be necessary, according to the acoustic and technical characteristics of the typical theatrical environment (dimension, X-curve, alignment, etc.).</a:t>
            </a:r>
          </a:p>
          <a:p>
            <a:pPr marL="0" indent="0">
              <a:buNone/>
            </a:pPr>
            <a:r>
              <a:rPr lang="en-GB" sz="1200" dirty="0" smtClean="0"/>
              <a:t>Furthermore, considering the content genre, the use of voice detection as opposite to gating and the introduction of a Maximum Loudness Short-term Level are highly recommended.</a:t>
            </a:r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92120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Thanks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9050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</a:t>
            </a:r>
            <a:r>
              <a:rPr lang="en-GB" baseline="0" dirty="0" smtClean="0"/>
              <a:t> AES Convention Paper 8612 describe an investigation aimed to indicate possible improvements of the algorithm.    The main aspects analysed are listed in this slate.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7574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Consequently a new algorithm was designed (High Efficiency Loudness Model).  It is designed to </a:t>
            </a:r>
            <a:r>
              <a:rPr lang="en-GB" sz="1200" dirty="0" smtClean="0"/>
              <a:t>improve the correlation with human </a:t>
            </a:r>
            <a:r>
              <a:rPr lang="en-GB" sz="1200" noProof="1" smtClean="0"/>
              <a:t>hearing</a:t>
            </a:r>
            <a:r>
              <a:rPr lang="en-GB" sz="1200" dirty="0" smtClean="0"/>
              <a:t> of all content of any genre, style and format, including stereo and multichannel audio 5.1 surround sound. 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30628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Analysis of the typical home listening environment of broadcast content.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76741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To merge this analysis with the human hearing characteristics in space.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Study on spatiality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Blauert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Moore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5.1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Techniques and best practices </a:t>
            </a:r>
            <a:r>
              <a:rPr lang="en-US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Holman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1243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The new design includes the computation of the LFE channel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12419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Channels weighting diversified in 4 groups according to sound position</a:t>
            </a:r>
            <a:endParaRPr lang="en-GB" dirty="0" smtClean="0"/>
          </a:p>
          <a:p>
            <a:endParaRPr lang="en-GB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49023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Left and Right channels frequency weighting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30033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Centre channel frequency weighting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7C0A4-B677-4FCA-9382-52D67A23CCB9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7058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998535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6201277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871021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65134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960004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7904294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2447626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5478760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815272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4695055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875566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886AA57-977E-4C44-8CD0-356761D8525E}" type="datetimeFigureOut">
              <a:rPr lang="it-IT" smtClean="0"/>
              <a:t>21/05/2013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1A84AE9-C3CD-45E8-81A5-BC5D7C54BBDA}" type="slidenum">
              <a:rPr lang="it-IT" smtClean="0"/>
              <a:t>‹N›</a:t>
            </a:fld>
            <a:endParaRPr lang="it-IT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5583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41854" y="2168593"/>
            <a:ext cx="78878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900" b="1" cap="small" spc="-5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High </a:t>
            </a:r>
            <a:r>
              <a:rPr lang="en-US" sz="4900" b="1" cap="small" spc="-50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Efficiency Loudness Model </a:t>
            </a:r>
          </a:p>
          <a:p>
            <a:pPr algn="ctr"/>
            <a:r>
              <a:rPr lang="en-US" sz="4900" b="1" cap="small" spc="-50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for broadcast content</a:t>
            </a:r>
            <a:endParaRPr lang="it-IT" sz="4900" b="1" cap="small" spc="-50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681826" y="980728"/>
            <a:ext cx="5807873" cy="8463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it-IT"/>
            </a:defPPr>
            <a:lvl1pPr algn="ctr">
              <a:defRPr sz="2800" cap="small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Palatino Linotype" pitchFamily="18" charset="0"/>
              </a:defRPr>
            </a:lvl1pPr>
          </a:lstStyle>
          <a:p>
            <a:r>
              <a:rPr lang="it-IT" sz="4900" b="1" spc="-5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Convention </a:t>
            </a:r>
            <a:r>
              <a:rPr lang="it-IT" sz="4900" b="1" spc="-50" dirty="0" err="1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Paper</a:t>
            </a:r>
            <a:r>
              <a:rPr lang="it-IT" sz="4900" b="1" spc="-5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8612</a:t>
            </a:r>
            <a:r>
              <a:rPr lang="it-IT" sz="4900" b="1" spc="-50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 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2837999" y="4864563"/>
            <a:ext cx="3441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it-IT"/>
            </a:defPPr>
            <a:lvl1pPr algn="ctr">
              <a:defRPr i="1" cap="small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Palatino Linotype" pitchFamily="18" charset="0"/>
              </a:defRPr>
            </a:lvl1pPr>
          </a:lstStyle>
          <a:p>
            <a:r>
              <a:rPr lang="it-IT" sz="2400" b="1" i="0" spc="-5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Travaglini, Alemanno, Uncini</a:t>
            </a:r>
          </a:p>
        </p:txBody>
      </p:sp>
      <p:sp>
        <p:nvSpPr>
          <p:cNvPr id="10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12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3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6783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Frequency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weighting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- C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ILTER_CENT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060" y="2554965"/>
            <a:ext cx="59436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10904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Frequency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weighting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-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LsRs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ILTER_LsR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060" y="2564904"/>
            <a:ext cx="59436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55450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Frequency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weighting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- LFE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FILTER_LF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060" y="2554965"/>
            <a:ext cx="59436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2068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Recursive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Gating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@ -7LU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ndrea\Desktop\SAPIENZA\Budapest\SCHEMA RICORSIONE - E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24" y="2038315"/>
            <a:ext cx="4901169" cy="418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6057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PILL </a:t>
            </a:r>
            <a:b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(Positive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Interval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Loudness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Level)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ttangolo 4"/>
              <p:cNvSpPr/>
              <p:nvPr/>
            </p:nvSpPr>
            <p:spPr>
              <a:xfrm>
                <a:off x="822959" y="3738518"/>
                <a:ext cx="8306381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it-IT" sz="1600" b="0" i="1" smtClean="0">
                          <a:latin typeface="Cambria Math" panose="02040503050406030204" pitchFamily="18" charset="0"/>
                        </a:rPr>
                        <m:t>𝑃𝐼𝐿𝐿</m:t>
                      </m:r>
                      <m:d>
                        <m:dPr>
                          <m:ctrlPr>
                            <a:rPr lang="it-IT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1600" i="1">
                              <a:latin typeface="Cambria Math"/>
                            </a:rPr>
                            <m:t>𝑛</m:t>
                          </m:r>
                        </m:e>
                      </m:d>
                      <m:r>
                        <a:rPr lang="it-IT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1600" i="1">
                          <a:latin typeface="Cambria Math"/>
                        </a:rPr>
                        <m:t>𝐿𝑜𝑢𝑑𝑛𝑒𝑠𝑠</m:t>
                      </m:r>
                      <m:r>
                        <a:rPr lang="it-IT" sz="1600" i="1">
                          <a:latin typeface="Cambria Math"/>
                        </a:rPr>
                        <m:t> </m:t>
                      </m:r>
                      <m:r>
                        <a:rPr lang="it-IT" sz="1600" i="1">
                          <a:latin typeface="Cambria Math"/>
                        </a:rPr>
                        <m:t>𝑉𝑎𝑙𝑢𝑒</m:t>
                      </m:r>
                      <m:d>
                        <m:dPr>
                          <m:ctrlPr>
                            <a:rPr lang="it-IT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1600" i="1">
                              <a:latin typeface="Cambria Math"/>
                            </a:rPr>
                            <m:t>𝑛</m:t>
                          </m:r>
                        </m:e>
                      </m:d>
                      <m:r>
                        <a:rPr lang="it-IT" sz="1600" i="1">
                          <a:latin typeface="Cambria Math"/>
                        </a:rPr>
                        <m:t>−</m:t>
                      </m:r>
                      <m:r>
                        <a:rPr lang="it-IT" sz="1600" i="1">
                          <a:latin typeface="Cambria Math"/>
                        </a:rPr>
                        <m:t>𝑚𝑒𝑎𝑛</m:t>
                      </m:r>
                      <m:r>
                        <a:rPr lang="it-IT" sz="1600" i="1">
                          <a:latin typeface="Cambria Math"/>
                        </a:rPr>
                        <m:t>(</m:t>
                      </m:r>
                      <m:r>
                        <a:rPr lang="it-IT" sz="1600" i="1">
                          <a:latin typeface="Cambria Math"/>
                        </a:rPr>
                        <m:t>𝐿𝑜𝑢𝑑𝑛𝑒𝑠𝑠</m:t>
                      </m:r>
                      <m:r>
                        <a:rPr lang="it-IT" sz="1600" i="1">
                          <a:latin typeface="Cambria Math"/>
                        </a:rPr>
                        <m:t> </m:t>
                      </m:r>
                      <m:r>
                        <a:rPr lang="it-IT" sz="1600" i="1">
                          <a:latin typeface="Cambria Math"/>
                        </a:rPr>
                        <m:t>𝑉𝑎𝑙𝑢𝑒𝑠</m:t>
                      </m:r>
                      <m:r>
                        <a:rPr lang="it-IT" sz="1600" i="1">
                          <a:latin typeface="Cambria Math"/>
                        </a:rPr>
                        <m:t> </m:t>
                      </m:r>
                      <m:r>
                        <a:rPr lang="it-IT" sz="1600" i="1">
                          <a:latin typeface="Cambria Math"/>
                        </a:rPr>
                        <m:t>𝑓𝑟𝑜𝑚</m:t>
                      </m:r>
                      <m:r>
                        <a:rPr lang="it-IT" sz="1600" i="1">
                          <a:latin typeface="Cambria Math"/>
                        </a:rPr>
                        <m:t> </m:t>
                      </m:r>
                      <m:r>
                        <a:rPr lang="it-IT" sz="1600" i="1">
                          <a:latin typeface="Cambria Math"/>
                        </a:rPr>
                        <m:t>𝑡h𝑒</m:t>
                      </m:r>
                      <m:r>
                        <a:rPr lang="it-IT" sz="1600" i="1">
                          <a:latin typeface="Cambria Math"/>
                        </a:rPr>
                        <m:t> </m:t>
                      </m:r>
                      <m:r>
                        <a:rPr lang="it-IT" sz="1600" i="1">
                          <a:latin typeface="Cambria Math"/>
                        </a:rPr>
                        <m:t>𝑛</m:t>
                      </m:r>
                      <m:r>
                        <a:rPr lang="it-IT" sz="1600" i="1">
                          <a:latin typeface="Cambria Math"/>
                        </a:rPr>
                        <m:t>−10 </m:t>
                      </m:r>
                      <m:r>
                        <a:rPr lang="it-IT" sz="1600" i="1">
                          <a:latin typeface="Cambria Math"/>
                        </a:rPr>
                        <m:t>𝑆h𝑜𝑟𝑡</m:t>
                      </m:r>
                      <m:r>
                        <a:rPr lang="it-IT" sz="1600" i="1">
                          <a:latin typeface="Cambria Math"/>
                        </a:rPr>
                        <m:t> </m:t>
                      </m:r>
                      <m:r>
                        <a:rPr lang="it-IT" sz="1600" i="1">
                          <a:latin typeface="Cambria Math"/>
                        </a:rPr>
                        <m:t>𝑇𝑒𝑟𝑚</m:t>
                      </m:r>
                      <m:r>
                        <a:rPr lang="it-IT" sz="1600" i="1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600" i="1" dirty="0"/>
              </a:p>
            </p:txBody>
          </p:sp>
        </mc:Choice>
        <mc:Fallback xmlns="">
          <p:sp>
            <p:nvSpPr>
              <p:cNvPr id="5" name="Rettangolo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959" y="3738518"/>
                <a:ext cx="8306381" cy="338554"/>
              </a:xfrm>
              <a:prstGeom prst="rect">
                <a:avLst/>
              </a:prstGeom>
              <a:blipFill rotWithShape="0">
                <a:blip r:embed="rId4"/>
                <a:stretch>
                  <a:fillRect b="-89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3084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Objective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Tests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results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Grafico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8370612"/>
              </p:ext>
            </p:extLst>
          </p:nvPr>
        </p:nvGraphicFramePr>
        <p:xfrm>
          <a:off x="822961" y="2021313"/>
          <a:ext cx="3028960" cy="1691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CasellaDiTesto 13"/>
          <p:cNvSpPr txBox="1"/>
          <p:nvPr/>
        </p:nvSpPr>
        <p:spPr>
          <a:xfrm>
            <a:off x="683568" y="3640944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cap="small" dirty="0" smtClean="0"/>
              <a:t>Full-Anchor </a:t>
            </a:r>
            <a:r>
              <a:rPr lang="it-IT" sz="1200" cap="small" dirty="0" err="1" smtClean="0"/>
              <a:t>Differences</a:t>
            </a:r>
            <a:endParaRPr lang="it-IT" sz="1200" cap="small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1763688" y="184482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cap="small" dirty="0" err="1" smtClean="0"/>
              <a:t>Gating</a:t>
            </a:r>
            <a:endParaRPr lang="it-IT" sz="1600" cap="small" dirty="0" smtClean="0"/>
          </a:p>
        </p:txBody>
      </p:sp>
      <p:sp>
        <p:nvSpPr>
          <p:cNvPr id="16" name="CasellaDiTesto 15"/>
          <p:cNvSpPr txBox="1"/>
          <p:nvPr/>
        </p:nvSpPr>
        <p:spPr>
          <a:xfrm>
            <a:off x="695662" y="5960313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cap="small" dirty="0" err="1" smtClean="0"/>
              <a:t>mca</a:t>
            </a:r>
            <a:r>
              <a:rPr lang="it-IT" sz="1200" cap="small" dirty="0" smtClean="0"/>
              <a:t>-stereo </a:t>
            </a:r>
            <a:r>
              <a:rPr lang="it-IT" sz="1200" cap="small" dirty="0" err="1" smtClean="0"/>
              <a:t>pl</a:t>
            </a:r>
            <a:r>
              <a:rPr lang="it-IT" sz="1200" cap="small" dirty="0" smtClean="0"/>
              <a:t> </a:t>
            </a:r>
            <a:r>
              <a:rPr lang="it-IT" sz="1200" cap="small" dirty="0" err="1" smtClean="0"/>
              <a:t>differences</a:t>
            </a:r>
            <a:endParaRPr lang="it-IT" sz="1200" cap="small" dirty="0"/>
          </a:p>
        </p:txBody>
      </p:sp>
      <p:graphicFrame>
        <p:nvGraphicFramePr>
          <p:cNvPr id="17" name="Grafico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680281"/>
              </p:ext>
            </p:extLst>
          </p:nvPr>
        </p:nvGraphicFramePr>
        <p:xfrm>
          <a:off x="789948" y="4376137"/>
          <a:ext cx="3105247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CasellaDiTesto 17"/>
          <p:cNvSpPr txBox="1"/>
          <p:nvPr/>
        </p:nvSpPr>
        <p:spPr>
          <a:xfrm>
            <a:off x="1511660" y="416009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b="1" cap="small" dirty="0" smtClean="0"/>
              <a:t>MCA-Stereo</a:t>
            </a:r>
            <a:endParaRPr lang="it-IT" sz="1600" cap="small" dirty="0" smtClean="0"/>
          </a:p>
        </p:txBody>
      </p:sp>
      <p:graphicFrame>
        <p:nvGraphicFramePr>
          <p:cNvPr id="19" name="Grafico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4190085"/>
              </p:ext>
            </p:extLst>
          </p:nvPr>
        </p:nvGraphicFramePr>
        <p:xfrm>
          <a:off x="5292080" y="2021313"/>
          <a:ext cx="3161207" cy="16196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CasellaDiTesto 19"/>
          <p:cNvSpPr txBox="1"/>
          <p:nvPr/>
        </p:nvSpPr>
        <p:spPr>
          <a:xfrm>
            <a:off x="5990496" y="184482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cap="small" dirty="0"/>
              <a:t>Music vs </a:t>
            </a:r>
            <a:r>
              <a:rPr lang="it-IT" b="1" cap="small" dirty="0" smtClean="0"/>
              <a:t>Speech</a:t>
            </a:r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5821308" y="4160096"/>
            <a:ext cx="199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cap="small" dirty="0" err="1" smtClean="0"/>
              <a:t>Low</a:t>
            </a:r>
            <a:r>
              <a:rPr lang="it-IT" b="1" cap="small" dirty="0"/>
              <a:t> </a:t>
            </a:r>
            <a:r>
              <a:rPr lang="it-IT" b="1" cap="small" dirty="0" err="1" smtClean="0"/>
              <a:t>Frequencies</a:t>
            </a:r>
            <a:endParaRPr lang="it-IT" dirty="0"/>
          </a:p>
        </p:txBody>
      </p:sp>
      <p:graphicFrame>
        <p:nvGraphicFramePr>
          <p:cNvPr id="22" name="Grafico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5076107"/>
              </p:ext>
            </p:extLst>
          </p:nvPr>
        </p:nvGraphicFramePr>
        <p:xfrm>
          <a:off x="5364088" y="4421875"/>
          <a:ext cx="3069356" cy="1676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3238236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 descr="C:\Users\Andrea\Desktop\SAPIENZA\TESI\PRESENTAZIONE\imgs\risultati m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218" y="1737361"/>
            <a:ext cx="4669129" cy="446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Subjective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Tests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results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" name="Tabella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356419"/>
              </p:ext>
            </p:extLst>
          </p:nvPr>
        </p:nvGraphicFramePr>
        <p:xfrm>
          <a:off x="891983" y="1918105"/>
          <a:ext cx="3448274" cy="4023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35294"/>
                <a:gridCol w="975990"/>
                <a:gridCol w="1036990"/>
              </a:tblGrid>
              <a:tr h="3573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500" dirty="0">
                          <a:effectLst/>
                        </a:rPr>
                        <a:t>MOS </a:t>
                      </a:r>
                      <a:r>
                        <a:rPr lang="it-IT" sz="1500" dirty="0" smtClean="0">
                          <a:effectLst/>
                        </a:rPr>
                        <a:t>H.E.L.M.</a:t>
                      </a: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500" dirty="0">
                          <a:effectLst/>
                        </a:rPr>
                        <a:t>MOS 1770-2</a:t>
                      </a:r>
                      <a:endParaRPr lang="it-IT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GATING 1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4,17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3,53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GATING 2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3,67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1,83</a:t>
                      </a:r>
                      <a:endParaRPr lang="it-IT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GATING 3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3,27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3,17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GATING 4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3,57</a:t>
                      </a:r>
                      <a:endParaRPr lang="it-IT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3,17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LOW. FREQ. 1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3,67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3,23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LOW. FREQ. 2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3,63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2,83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LOW. FREQ. 3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3,60</a:t>
                      </a:r>
                      <a:endParaRPr lang="it-IT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2,97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LOW. FREQ. 4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4,33</a:t>
                      </a:r>
                      <a:endParaRPr lang="it-IT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4,33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MCA vs DWNMX 1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4,37</a:t>
                      </a:r>
                      <a:endParaRPr lang="it-IT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4,17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MCA vs DWNMX 2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>
                          <a:effectLst/>
                        </a:rPr>
                        <a:t>4,43</a:t>
                      </a:r>
                      <a:endParaRPr lang="it-IT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3,90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MCA vs DWNMX 3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3,67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2,37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MCA vs DWNMX 4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3,50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2,83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effectLst/>
                        </a:rPr>
                        <a:t>MSC </a:t>
                      </a:r>
                      <a:r>
                        <a:rPr lang="it-IT" sz="1200" dirty="0">
                          <a:effectLst/>
                        </a:rPr>
                        <a:t>vs </a:t>
                      </a:r>
                      <a:r>
                        <a:rPr lang="it-IT" sz="1200" dirty="0" smtClean="0">
                          <a:effectLst/>
                        </a:rPr>
                        <a:t>SP 1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3,57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3,17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9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 smtClean="0">
                          <a:effectLst/>
                        </a:rPr>
                        <a:t>MSC </a:t>
                      </a:r>
                      <a:r>
                        <a:rPr lang="it-IT" sz="1200" dirty="0">
                          <a:effectLst/>
                        </a:rPr>
                        <a:t>vs </a:t>
                      </a:r>
                      <a:r>
                        <a:rPr lang="it-IT" sz="1200" dirty="0" smtClean="0">
                          <a:effectLst/>
                        </a:rPr>
                        <a:t>SP </a:t>
                      </a:r>
                      <a:r>
                        <a:rPr lang="it-IT" sz="1200" dirty="0">
                          <a:effectLst/>
                        </a:rPr>
                        <a:t>2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232C3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3,30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200" dirty="0">
                          <a:effectLst/>
                        </a:rPr>
                        <a:t>2,80</a:t>
                      </a:r>
                      <a:endParaRPr lang="it-IT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1" name="CasellaDiTesto 20"/>
          <p:cNvSpPr txBox="1"/>
          <p:nvPr/>
        </p:nvSpPr>
        <p:spPr>
          <a:xfrm>
            <a:off x="1475656" y="589566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cap="small" dirty="0" smtClean="0"/>
              <a:t>Single </a:t>
            </a:r>
            <a:r>
              <a:rPr lang="it-IT" sz="1400" cap="small" dirty="0" err="1" smtClean="0"/>
              <a:t>tracks</a:t>
            </a:r>
            <a:r>
              <a:rPr lang="it-IT" sz="1400" cap="small" dirty="0" smtClean="0"/>
              <a:t> </a:t>
            </a:r>
            <a:r>
              <a:rPr lang="it-IT" sz="1400" cap="small" dirty="0" err="1" smtClean="0"/>
              <a:t>results</a:t>
            </a:r>
            <a:endParaRPr lang="it-IT" sz="1400" cap="small" dirty="0"/>
          </a:p>
        </p:txBody>
      </p:sp>
      <p:sp>
        <p:nvSpPr>
          <p:cNvPr id="22" name="CasellaDiTesto 21"/>
          <p:cNvSpPr txBox="1"/>
          <p:nvPr/>
        </p:nvSpPr>
        <p:spPr>
          <a:xfrm>
            <a:off x="5476650" y="5895659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cap="small" dirty="0" smtClean="0"/>
              <a:t>Total </a:t>
            </a:r>
            <a:r>
              <a:rPr lang="it-IT" sz="1400" cap="small" dirty="0" err="1" smtClean="0"/>
              <a:t>Results</a:t>
            </a:r>
            <a:r>
              <a:rPr lang="it-IT" sz="1400" cap="small" dirty="0" smtClean="0"/>
              <a:t> by </a:t>
            </a:r>
            <a:r>
              <a:rPr lang="it-IT" sz="1400" cap="small" dirty="0" err="1" smtClean="0"/>
              <a:t>category</a:t>
            </a:r>
            <a:endParaRPr lang="it-IT" sz="1400" cap="small" dirty="0"/>
          </a:p>
        </p:txBody>
      </p:sp>
    </p:spTree>
    <p:extLst>
      <p:ext uri="{BB962C8B-B14F-4D97-AF65-F5344CB8AC3E}">
        <p14:creationId xmlns:p14="http://schemas.microsoft.com/office/powerpoint/2010/main" val="2229851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Cinema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2959" y="2276872"/>
            <a:ext cx="7709481" cy="3816424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CUSTOM DESIGN OF FREQUENCY AND LEVEL WEIGHTING </a:t>
            </a:r>
            <a:r>
              <a:rPr lang="en-GB" dirty="0" smtClean="0"/>
              <a:t>WOULD BE NECESSARY BECAUSE OF:</a:t>
            </a:r>
            <a:endParaRPr lang="en-GB" dirty="0"/>
          </a:p>
          <a:p>
            <a:r>
              <a:rPr lang="en-GB" dirty="0" smtClean="0"/>
              <a:t>- room dimension</a:t>
            </a:r>
          </a:p>
          <a:p>
            <a:r>
              <a:rPr lang="en-GB" dirty="0" smtClean="0"/>
              <a:t>- screen </a:t>
            </a:r>
            <a:r>
              <a:rPr lang="en-GB" dirty="0" smtClean="0"/>
              <a:t>size </a:t>
            </a:r>
            <a:r>
              <a:rPr lang="en-GB" dirty="0" smtClean="0"/>
              <a:t>and </a:t>
            </a:r>
            <a:r>
              <a:rPr lang="en-GB" dirty="0" smtClean="0"/>
              <a:t>preferred listening level</a:t>
            </a:r>
          </a:p>
          <a:p>
            <a:r>
              <a:rPr lang="en-GB" dirty="0" smtClean="0"/>
              <a:t>- </a:t>
            </a:r>
            <a:r>
              <a:rPr lang="en-GB" dirty="0" smtClean="0"/>
              <a:t>loudspeakers </a:t>
            </a:r>
            <a:r>
              <a:rPr lang="en-GB" dirty="0" smtClean="0"/>
              <a:t>layout</a:t>
            </a:r>
          </a:p>
          <a:p>
            <a:r>
              <a:rPr lang="en-GB" dirty="0" smtClean="0"/>
              <a:t>- X-curve compensation</a:t>
            </a:r>
          </a:p>
          <a:p>
            <a:endParaRPr lang="en-GB" dirty="0"/>
          </a:p>
          <a:p>
            <a:r>
              <a:rPr lang="en-GB" dirty="0" smtClean="0"/>
              <a:t>VOICE DETECTION as opposite to </a:t>
            </a:r>
            <a:r>
              <a:rPr lang="en-GB" dirty="0" smtClean="0"/>
              <a:t>GATING is recommended in order to detect the “anchor element” loudness level</a:t>
            </a:r>
            <a:endParaRPr lang="en-GB" dirty="0" smtClean="0"/>
          </a:p>
          <a:p>
            <a:r>
              <a:rPr lang="en-GB" dirty="0" smtClean="0"/>
              <a:t>MAX SHORT TERM limiting in order to prevent </a:t>
            </a:r>
            <a:r>
              <a:rPr lang="en-GB" dirty="0" smtClean="0"/>
              <a:t>annoyance of loud parts</a:t>
            </a:r>
            <a:endParaRPr lang="en-GB" dirty="0"/>
          </a:p>
          <a:p>
            <a:endParaRPr lang="en-GB" dirty="0"/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egnaposto contenuto 2"/>
          <p:cNvSpPr txBox="1">
            <a:spLocks/>
          </p:cNvSpPr>
          <p:nvPr/>
        </p:nvSpPr>
        <p:spPr>
          <a:xfrm>
            <a:off x="899592" y="2997861"/>
            <a:ext cx="7471793" cy="262793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379933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Thanks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2959" y="3212976"/>
            <a:ext cx="7543801" cy="2656118"/>
          </a:xfrm>
        </p:spPr>
        <p:txBody>
          <a:bodyPr/>
          <a:lstStyle/>
          <a:p>
            <a:pPr algn="ctr"/>
            <a:r>
              <a:rPr lang="it-IT" dirty="0" smtClean="0"/>
              <a:t>AES Convention </a:t>
            </a:r>
            <a:r>
              <a:rPr lang="it-IT" dirty="0" err="1" smtClean="0"/>
              <a:t>Paper</a:t>
            </a:r>
            <a:r>
              <a:rPr lang="it-IT" dirty="0" smtClean="0"/>
              <a:t> 8612</a:t>
            </a:r>
          </a:p>
          <a:p>
            <a:pPr algn="ctr"/>
            <a:r>
              <a:rPr lang="it-IT" dirty="0" smtClean="0"/>
              <a:t>www.alessandrotravaglini.it</a:t>
            </a:r>
          </a:p>
          <a:p>
            <a:pPr algn="ctr"/>
            <a:r>
              <a:rPr lang="it-IT" dirty="0" smtClean="0"/>
              <a:t>info@alessandrotravaglini.it</a:t>
            </a:r>
            <a:endParaRPr lang="it-IT" dirty="0"/>
          </a:p>
        </p:txBody>
      </p:sp>
      <p:sp>
        <p:nvSpPr>
          <p:cNvPr id="4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5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6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6694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>
                <a:solidFill>
                  <a:schemeClr val="accent2">
                    <a:lumMod val="75000"/>
                  </a:schemeClr>
                </a:solidFill>
              </a:rPr>
              <a:t>Current</a:t>
            </a:r>
            <a:r>
              <a:rPr lang="it-IT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standard in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broadcasting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2959" y="2421798"/>
            <a:ext cx="7543801" cy="647162"/>
          </a:xfrm>
        </p:spPr>
        <p:txBody>
          <a:bodyPr/>
          <a:lstStyle/>
          <a:p>
            <a:pPr algn="ctr"/>
            <a:r>
              <a:rPr lang="en-US" sz="1800" b="1" dirty="0" smtClean="0"/>
              <a:t>ITU-R BS1770-3</a:t>
            </a:r>
            <a:endParaRPr lang="en-US" sz="1800" b="1" dirty="0"/>
          </a:p>
          <a:p>
            <a:endParaRPr lang="it-IT" dirty="0"/>
          </a:p>
        </p:txBody>
      </p:sp>
      <p:sp>
        <p:nvSpPr>
          <p:cNvPr id="10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11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2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25" y="3285041"/>
            <a:ext cx="5063120" cy="1744768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1934" y="3242067"/>
            <a:ext cx="2418498" cy="1843117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3449646" y="5289123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Relative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gating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@ -10LU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47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Investigation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844582" y="2780928"/>
            <a:ext cx="72779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Gating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method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«anchor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»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detection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827585" y="4026550"/>
            <a:ext cx="69349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  <a:tabLst>
                <a:tab pos="271463" algn="l"/>
              </a:tabLst>
            </a:pP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Frequencies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Weighting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Low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Freq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– High </a:t>
            </a:r>
            <a:r>
              <a:rPr lang="it-IT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Freq</a:t>
            </a:r>
            <a:r>
              <a:rPr lang="it-IT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827586" y="3288276"/>
            <a:ext cx="7294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tabLst>
                <a:tab pos="271463" algn="l"/>
              </a:tabLst>
            </a:pP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Weighting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Centre and Surround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Channels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and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consistency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between</a:t>
            </a: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MCA and STEREO formats</a:t>
            </a:r>
          </a:p>
        </p:txBody>
      </p:sp>
      <p:sp>
        <p:nvSpPr>
          <p:cNvPr id="9" name="Rettangolo 8"/>
          <p:cNvSpPr/>
          <p:nvPr/>
        </p:nvSpPr>
        <p:spPr>
          <a:xfrm>
            <a:off x="827584" y="4571836"/>
            <a:ext cx="67909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  <a:tabLst>
                <a:tab pos="271463" algn="l"/>
              </a:tabLst>
            </a:pPr>
            <a:r>
              <a:rPr lang="it-IT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LFE </a:t>
            </a:r>
            <a:r>
              <a:rPr lang="it-IT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computation</a:t>
            </a:r>
            <a:endParaRPr lang="it-IT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11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2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1539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Goal and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method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egnaposto contenuto 2"/>
          <p:cNvSpPr txBox="1">
            <a:spLocks/>
          </p:cNvSpPr>
          <p:nvPr/>
        </p:nvSpPr>
        <p:spPr>
          <a:xfrm>
            <a:off x="841074" y="4069884"/>
            <a:ext cx="7471793" cy="165527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 smtClean="0"/>
              <a:t>High Efficiency Loudness Model design:</a:t>
            </a:r>
          </a:p>
          <a:p>
            <a:pPr indent="-360000">
              <a:buFont typeface="Arial" panose="020B0604020202020204" pitchFamily="34" charset="0"/>
              <a:buChar char="•"/>
            </a:pPr>
            <a:r>
              <a:rPr lang="en-GB" sz="1800" dirty="0" smtClean="0"/>
              <a:t>Frequency and level weighting</a:t>
            </a:r>
          </a:p>
          <a:p>
            <a:pPr indent="-360000">
              <a:buFont typeface="Arial" panose="020B0604020202020204" pitchFamily="34" charset="0"/>
              <a:buChar char="•"/>
            </a:pPr>
            <a:r>
              <a:rPr lang="en-GB" sz="1800" dirty="0" smtClean="0"/>
              <a:t>LFE inclusion</a:t>
            </a:r>
          </a:p>
          <a:p>
            <a:pPr indent="-360000">
              <a:buFont typeface="Arial" panose="020B0604020202020204" pitchFamily="34" charset="0"/>
              <a:buChar char="•"/>
            </a:pPr>
            <a:r>
              <a:rPr lang="en-GB" sz="1800" dirty="0" smtClean="0"/>
              <a:t>Recursive gating</a:t>
            </a:r>
            <a:endParaRPr lang="en-GB" dirty="0"/>
          </a:p>
        </p:txBody>
      </p:sp>
      <p:sp>
        <p:nvSpPr>
          <p:cNvPr id="12" name="Segnaposto contenuto 2"/>
          <p:cNvSpPr txBox="1">
            <a:spLocks/>
          </p:cNvSpPr>
          <p:nvPr/>
        </p:nvSpPr>
        <p:spPr>
          <a:xfrm>
            <a:off x="758857" y="5797166"/>
            <a:ext cx="7543801" cy="791178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 smtClean="0"/>
              <a:t>Objective and subjective tests (30 subjects)</a:t>
            </a:r>
            <a:endParaRPr lang="en-GB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376" y="2724477"/>
            <a:ext cx="2808312" cy="526898"/>
          </a:xfrm>
          <a:prstGeom prst="rect">
            <a:avLst/>
          </a:prstGeom>
        </p:spPr>
      </p:pic>
      <p:sp>
        <p:nvSpPr>
          <p:cNvPr id="7" name="Freccia bidirezionale orizzontale 6"/>
          <p:cNvSpPr/>
          <p:nvPr/>
        </p:nvSpPr>
        <p:spPr>
          <a:xfrm>
            <a:off x="4594860" y="2829438"/>
            <a:ext cx="913244" cy="28694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276" y="1911601"/>
            <a:ext cx="2124075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9170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Reproduction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environment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figure1-stere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914" y="1786584"/>
            <a:ext cx="6423891" cy="182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084160" y="3503246"/>
            <a:ext cx="27460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TV set Frequency Response</a:t>
            </a:r>
          </a:p>
        </p:txBody>
      </p:sp>
      <p:pic>
        <p:nvPicPr>
          <p:cNvPr id="1026" name="Picture 2" descr="figure2-hometheat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914" y="4148344"/>
            <a:ext cx="6477407" cy="184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699792" y="5880246"/>
            <a:ext cx="351474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Home Theatre Frequency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Response</a:t>
            </a:r>
          </a:p>
        </p:txBody>
      </p:sp>
    </p:spTree>
    <p:extLst>
      <p:ext uri="{BB962C8B-B14F-4D97-AF65-F5344CB8AC3E}">
        <p14:creationId xmlns:p14="http://schemas.microsoft.com/office/powerpoint/2010/main" val="18810775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 smtClean="0">
                <a:solidFill>
                  <a:schemeClr val="accent2">
                    <a:lumMod val="75000"/>
                  </a:schemeClr>
                </a:solidFill>
              </a:rPr>
              <a:t>Spatial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human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hearing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2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58" y="2420888"/>
            <a:ext cx="4137592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http://surround-lab.com/itu/files/ITU-R%20BS.77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414" y="2061665"/>
            <a:ext cx="3720034" cy="338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ttangolo 3"/>
          <p:cNvSpPr/>
          <p:nvPr/>
        </p:nvSpPr>
        <p:spPr>
          <a:xfrm>
            <a:off x="1741067" y="5589240"/>
            <a:ext cx="2377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ISO 226-2003 Standard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6197646" y="5584862"/>
            <a:ext cx="1093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ITU 775-1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3293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LFE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insertion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791178"/>
          </a:xfrm>
        </p:spPr>
        <p:txBody>
          <a:bodyPr>
            <a:normAutofit/>
          </a:bodyPr>
          <a:lstStyle/>
          <a:p>
            <a:r>
              <a:rPr lang="en-GB" sz="1800" dirty="0" smtClean="0"/>
              <a:t>LFE </a:t>
            </a:r>
            <a:r>
              <a:rPr lang="en-GB" sz="1800" b="1" dirty="0" smtClean="0"/>
              <a:t>is</a:t>
            </a:r>
            <a:r>
              <a:rPr lang="en-GB" sz="1800" dirty="0" smtClean="0"/>
              <a:t> included</a:t>
            </a:r>
            <a:endParaRPr lang="en-GB" dirty="0"/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blo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460" y="2276872"/>
            <a:ext cx="3252797" cy="371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04578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Channels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weighting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po 3"/>
          <p:cNvGrpSpPr/>
          <p:nvPr/>
        </p:nvGrpSpPr>
        <p:grpSpPr>
          <a:xfrm>
            <a:off x="472199" y="3412735"/>
            <a:ext cx="1626913" cy="1519123"/>
            <a:chOff x="755576" y="4806940"/>
            <a:chExt cx="1512168" cy="1206524"/>
          </a:xfrm>
        </p:grpSpPr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645" y="4848945"/>
              <a:ext cx="1481099" cy="1164519"/>
            </a:xfrm>
            <a:prstGeom prst="rect">
              <a:avLst/>
            </a:prstGeom>
            <a:solidFill>
              <a:schemeClr val="accent2"/>
            </a:solidFill>
            <a:ln w="28575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17" name="CasellaDiTesto 16"/>
            <p:cNvSpPr txBox="1"/>
            <p:nvPr/>
          </p:nvSpPr>
          <p:spPr>
            <a:xfrm>
              <a:off x="1079612" y="5154981"/>
              <a:ext cx="9182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 smtClean="0"/>
                <a:t>L-R</a:t>
              </a:r>
            </a:p>
            <a:p>
              <a:pPr algn="ctr"/>
              <a:r>
                <a:rPr lang="it-IT" b="1" dirty="0" err="1" smtClean="0"/>
                <a:t>Filter</a:t>
              </a:r>
              <a:endParaRPr lang="it-IT" b="1" dirty="0"/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755576" y="4806940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 smtClean="0"/>
                <a:t>±30°</a:t>
              </a:r>
              <a:endParaRPr lang="it-IT" sz="1400" dirty="0"/>
            </a:p>
          </p:txBody>
        </p:sp>
      </p:grpSp>
      <p:grpSp>
        <p:nvGrpSpPr>
          <p:cNvPr id="5" name="Gruppo 4"/>
          <p:cNvGrpSpPr/>
          <p:nvPr/>
        </p:nvGrpSpPr>
        <p:grpSpPr>
          <a:xfrm>
            <a:off x="2605047" y="3398398"/>
            <a:ext cx="1665193" cy="1519123"/>
            <a:chOff x="2758675" y="4806940"/>
            <a:chExt cx="1543194" cy="1214347"/>
          </a:xfrm>
        </p:grpSpPr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8377" y="4854887"/>
              <a:ext cx="1483492" cy="1166400"/>
            </a:xfrm>
            <a:prstGeom prst="rect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CasellaDiTesto 17"/>
            <p:cNvSpPr txBox="1"/>
            <p:nvPr/>
          </p:nvSpPr>
          <p:spPr>
            <a:xfrm>
              <a:off x="3100996" y="5154981"/>
              <a:ext cx="9182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 smtClean="0"/>
                <a:t>C</a:t>
              </a:r>
            </a:p>
            <a:p>
              <a:pPr algn="ctr"/>
              <a:r>
                <a:rPr lang="it-IT" b="1" dirty="0" err="1" smtClean="0"/>
                <a:t>Filter</a:t>
              </a:r>
              <a:endParaRPr lang="it-IT" b="1" dirty="0"/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2758675" y="4806940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 smtClean="0"/>
                <a:t>Front</a:t>
              </a:r>
              <a:endParaRPr lang="it-IT" sz="1400" dirty="0"/>
            </a:p>
          </p:txBody>
        </p:sp>
      </p:grpSp>
      <p:grpSp>
        <p:nvGrpSpPr>
          <p:cNvPr id="6" name="Gruppo 5"/>
          <p:cNvGrpSpPr/>
          <p:nvPr/>
        </p:nvGrpSpPr>
        <p:grpSpPr>
          <a:xfrm>
            <a:off x="4809253" y="3398398"/>
            <a:ext cx="1665193" cy="1519123"/>
            <a:chOff x="4774001" y="4794353"/>
            <a:chExt cx="1548056" cy="1226935"/>
          </a:xfrm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0958" y="4856769"/>
              <a:ext cx="1481099" cy="1164519"/>
            </a:xfrm>
            <a:prstGeom prst="rect">
              <a:avLst/>
            </a:prstGeom>
            <a:noFill/>
            <a:ln w="28575">
              <a:solidFill>
                <a:schemeClr val="accent3">
                  <a:lumMod val="75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CasellaDiTesto 18"/>
            <p:cNvSpPr txBox="1"/>
            <p:nvPr/>
          </p:nvSpPr>
          <p:spPr>
            <a:xfrm>
              <a:off x="5122380" y="5154981"/>
              <a:ext cx="9182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 smtClean="0"/>
                <a:t>LFE</a:t>
              </a:r>
            </a:p>
            <a:p>
              <a:pPr algn="ctr"/>
              <a:r>
                <a:rPr lang="it-IT" b="1" dirty="0" err="1" smtClean="0"/>
                <a:t>Filter</a:t>
              </a:r>
              <a:endParaRPr lang="it-IT" b="1" dirty="0"/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4774001" y="4794353"/>
              <a:ext cx="648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 smtClean="0"/>
                <a:t>Front</a:t>
              </a:r>
              <a:endParaRPr lang="it-IT" sz="1400" dirty="0"/>
            </a:p>
          </p:txBody>
        </p:sp>
      </p:grpSp>
      <p:grpSp>
        <p:nvGrpSpPr>
          <p:cNvPr id="7" name="Gruppo 6"/>
          <p:cNvGrpSpPr/>
          <p:nvPr/>
        </p:nvGrpSpPr>
        <p:grpSpPr>
          <a:xfrm>
            <a:off x="7011263" y="3435985"/>
            <a:ext cx="1665193" cy="1485743"/>
            <a:chOff x="6806995" y="4815864"/>
            <a:chExt cx="1533427" cy="1197599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9323" y="4848944"/>
              <a:ext cx="1481099" cy="116451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8575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20" name="CasellaDiTesto 19"/>
            <p:cNvSpPr txBox="1"/>
            <p:nvPr/>
          </p:nvSpPr>
          <p:spPr>
            <a:xfrm>
              <a:off x="7143765" y="5154981"/>
              <a:ext cx="9182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 err="1" smtClean="0"/>
                <a:t>Ls-Rs</a:t>
              </a:r>
              <a:endParaRPr lang="it-IT" b="1" dirty="0" smtClean="0"/>
            </a:p>
            <a:p>
              <a:pPr algn="ctr"/>
              <a:r>
                <a:rPr lang="it-IT" b="1" dirty="0" err="1" smtClean="0"/>
                <a:t>Filter</a:t>
              </a:r>
              <a:endParaRPr lang="it-IT" b="1" dirty="0"/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6806995" y="4815864"/>
              <a:ext cx="11044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 smtClean="0"/>
                <a:t>±100°-120°</a:t>
              </a:r>
              <a:endParaRPr lang="it-IT" sz="14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ttangolo 24"/>
              <p:cNvSpPr/>
              <p:nvPr/>
            </p:nvSpPr>
            <p:spPr>
              <a:xfrm>
                <a:off x="1043608" y="2279020"/>
                <a:ext cx="6920041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it-IT" sz="1600" i="1">
                        <a:latin typeface="Cambria Math"/>
                      </a:rPr>
                      <m:t>𝐺</m:t>
                    </m:r>
                    <m:r>
                      <a:rPr lang="it-IT" sz="1600" i="1">
                        <a:latin typeface="Cambria Math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it-IT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it-IT" sz="1600" i="1">
                            <a:latin typeface="Cambria Math"/>
                          </a:rPr>
                          <m:t>1,1,1,10,1,1</m:t>
                        </m:r>
                      </m:e>
                    </m:d>
                    <m:r>
                      <a:rPr lang="it-IT" sz="1600" i="1">
                        <a:latin typeface="Cambria Math"/>
                      </a:rPr>
                      <m:t> </m:t>
                    </m:r>
                  </m:oMath>
                </a14:m>
                <a:r>
                  <a:rPr lang="it-IT" sz="1600" i="1" dirty="0">
                    <a:latin typeface="Cambria Math"/>
                  </a:rPr>
                  <a:t>=  </a:t>
                </a:r>
                <a:r>
                  <a:rPr lang="it-IT" sz="1600" i="1" dirty="0" err="1">
                    <a:latin typeface="Cambria Math"/>
                  </a:rPr>
                  <a:t>channels</a:t>
                </a:r>
                <a:r>
                  <a:rPr lang="it-IT" sz="1600" i="1" dirty="0">
                    <a:latin typeface="Cambria Math"/>
                  </a:rPr>
                  <a:t> </a:t>
                </a:r>
                <a:r>
                  <a:rPr lang="it-IT" sz="1600" i="1" dirty="0" err="1">
                    <a:latin typeface="Cambria Math"/>
                  </a:rPr>
                  <a:t>level</a:t>
                </a:r>
                <a:r>
                  <a:rPr lang="it-IT" sz="1600" i="1" dirty="0">
                    <a:latin typeface="Cambria Math"/>
                  </a:rPr>
                  <a:t> </a:t>
                </a:r>
                <a:r>
                  <a:rPr lang="en-US" sz="1600" i="1" dirty="0">
                    <a:latin typeface="Cambria Math"/>
                  </a:rPr>
                  <a:t>coefficients {L, R, C, LFE, </a:t>
                </a:r>
                <a:r>
                  <a:rPr lang="en-US" sz="1600" i="1" dirty="0" err="1">
                    <a:latin typeface="Cambria Math"/>
                  </a:rPr>
                  <a:t>Ls</a:t>
                </a:r>
                <a:r>
                  <a:rPr lang="en-US" sz="1600" i="1" dirty="0">
                    <a:latin typeface="Cambria Math"/>
                  </a:rPr>
                  <a:t>, </a:t>
                </a:r>
                <a:r>
                  <a:rPr lang="en-US" sz="1600" i="1" dirty="0" err="1">
                    <a:latin typeface="Cambria Math"/>
                  </a:rPr>
                  <a:t>Rs</a:t>
                </a:r>
                <a:r>
                  <a:rPr lang="en-US" sz="1600" i="1" dirty="0">
                    <a:latin typeface="Cambria Math"/>
                  </a:rPr>
                  <a:t>}</a:t>
                </a:r>
                <a:endParaRPr lang="it-IT" sz="1600" i="1" dirty="0">
                  <a:latin typeface="Cambria Math"/>
                </a:endParaRPr>
              </a:p>
            </p:txBody>
          </p:sp>
        </mc:Choice>
        <mc:Fallback xmlns="">
          <p:sp>
            <p:nvSpPr>
              <p:cNvPr id="25" name="Rettangolo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279020"/>
                <a:ext cx="6920041" cy="338554"/>
              </a:xfrm>
              <a:prstGeom prst="rect">
                <a:avLst/>
              </a:prstGeom>
              <a:blipFill rotWithShape="0">
                <a:blip r:embed="rId8"/>
                <a:stretch>
                  <a:fillRect t="-7273" b="-218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818281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Frequency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it-IT" b="1" dirty="0" err="1" smtClean="0">
                <a:solidFill>
                  <a:schemeClr val="accent2">
                    <a:lumMod val="75000"/>
                  </a:schemeClr>
                </a:solidFill>
              </a:rPr>
              <a:t>weighting</a:t>
            </a:r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 - LR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Sottotitolo 2"/>
          <p:cNvSpPr txBox="1">
            <a:spLocks/>
          </p:cNvSpPr>
          <p:nvPr/>
        </p:nvSpPr>
        <p:spPr>
          <a:xfrm>
            <a:off x="4355976" y="6525344"/>
            <a:ext cx="4392488" cy="288032"/>
          </a:xfrm>
          <a:prstGeom prst="rect">
            <a:avLst/>
          </a:prstGeom>
        </p:spPr>
        <p:txBody>
          <a:bodyPr vert="horz" lIns="0" tIns="45720" rIns="0" bIns="45720" rtlCol="0"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Clr>
                <a:srgbClr val="D34817"/>
              </a:buClr>
            </a:pPr>
            <a:r>
              <a:rPr lang="it-IT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info@alessandrotravaglini.it</a:t>
            </a:r>
            <a:endParaRPr lang="it-IT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sp>
        <p:nvSpPr>
          <p:cNvPr id="9" name="Sottotitolo 2"/>
          <p:cNvSpPr txBox="1">
            <a:spLocks/>
          </p:cNvSpPr>
          <p:nvPr/>
        </p:nvSpPr>
        <p:spPr>
          <a:xfrm>
            <a:off x="395536" y="6525344"/>
            <a:ext cx="3312368" cy="2880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indent="-91440">
              <a:buClr>
                <a:srgbClr val="D34817"/>
              </a:buClr>
              <a:buFont typeface="Calibri" panose="020F0502020204030204" pitchFamily="34" charset="0"/>
              <a:buChar char=" "/>
            </a:pPr>
            <a:r>
              <a:rPr lang="it-IT" sz="2000" cap="none" spc="0" dirty="0" smtClean="0">
                <a:solidFill>
                  <a:schemeClr val="bg1">
                    <a:lumMod val="95000"/>
                  </a:schemeClr>
                </a:solidFill>
                <a:latin typeface="Calibri" panose="020F0502020204030204"/>
              </a:rPr>
              <a:t>134° AES Convention Rome</a:t>
            </a:r>
            <a:endParaRPr lang="it-IT" sz="2000" cap="none" spc="0" dirty="0">
              <a:solidFill>
                <a:schemeClr val="bg1">
                  <a:lumMod val="95000"/>
                </a:schemeClr>
              </a:solidFill>
              <a:latin typeface="Calibri" panose="020F0502020204030204"/>
            </a:endParaRPr>
          </a:p>
        </p:txBody>
      </p:sp>
      <p:pic>
        <p:nvPicPr>
          <p:cNvPr id="10" name="Picture 2" descr="C:\Users\Andrea\Desktop\SAPIENZA\Budapest\a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88" y="6453336"/>
            <a:ext cx="292656" cy="3770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ILTER_L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060" y="2436465"/>
            <a:ext cx="594360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17369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ttivo">
  <a:themeElements>
    <a:clrScheme name="Retrospettivo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etrospettiv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ttiv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02006FA4-1611-4B07-AF7F-85CF6D20EB3E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1963</TotalTime>
  <Words>837</Words>
  <Application>Microsoft Office PowerPoint</Application>
  <PresentationFormat>Presentazione su schermo (4:3)</PresentationFormat>
  <Paragraphs>191</Paragraphs>
  <Slides>18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Times New Roman</vt:lpstr>
      <vt:lpstr>Retrospettivo</vt:lpstr>
      <vt:lpstr>Presentazione standard di PowerPoint</vt:lpstr>
      <vt:lpstr>Current standard in broadcasting</vt:lpstr>
      <vt:lpstr>Investigation</vt:lpstr>
      <vt:lpstr>Goal and method</vt:lpstr>
      <vt:lpstr>Reproduction environment</vt:lpstr>
      <vt:lpstr>Spatial human hearing</vt:lpstr>
      <vt:lpstr>LFE insertion</vt:lpstr>
      <vt:lpstr>Channels weighting</vt:lpstr>
      <vt:lpstr>Frequency weighting - LR</vt:lpstr>
      <vt:lpstr>Frequency weighting - C</vt:lpstr>
      <vt:lpstr>Frequency weighting - LsRs</vt:lpstr>
      <vt:lpstr>Frequency weighting - LFE</vt:lpstr>
      <vt:lpstr>Recursive Gating @ -7LU</vt:lpstr>
      <vt:lpstr>PILL  (Positive Interval Loudness Level)</vt:lpstr>
      <vt:lpstr>Objective Tests results</vt:lpstr>
      <vt:lpstr>Subjective Tests results</vt:lpstr>
      <vt:lpstr>Cinema</vt:lpstr>
      <vt:lpstr>Thanks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Andrea</dc:creator>
  <cp:lastModifiedBy>Alessandro Travaglini</cp:lastModifiedBy>
  <cp:revision>431</cp:revision>
  <dcterms:created xsi:type="dcterms:W3CDTF">2011-12-01T18:14:32Z</dcterms:created>
  <dcterms:modified xsi:type="dcterms:W3CDTF">2013-05-21T20:18:27Z</dcterms:modified>
</cp:coreProperties>
</file>